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62" r:id="rId10"/>
    <p:sldId id="263" r:id="rId11"/>
    <p:sldId id="264" r:id="rId12"/>
    <p:sldId id="27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81" d="100"/>
          <a:sy n="81" d="100"/>
        </p:scale>
        <p:origin x="58" y="53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2020-04-11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395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973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84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478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7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알츠하이머형 치매</a:t>
            </a:r>
            <a:endParaRPr lang="en-US" altLang="ko-KR" sz="4400" b="1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spc="-150" dirty="0">
                <a:solidFill>
                  <a:schemeClr val="bg1"/>
                </a:solidFill>
              </a:rPr>
              <a:t>- </a:t>
            </a:r>
            <a:r>
              <a:rPr lang="ko-KR" altLang="en-US" sz="2800" b="1" spc="-150" dirty="0">
                <a:solidFill>
                  <a:schemeClr val="bg1"/>
                </a:solidFill>
              </a:rPr>
              <a:t>난이도에 따른 분류 </a:t>
            </a:r>
            <a:r>
              <a:rPr lang="en-US" altLang="ko-KR" sz="2800" b="1" spc="-150" dirty="0">
                <a:solidFill>
                  <a:schemeClr val="bg1"/>
                </a:solidFill>
              </a:rPr>
              <a:t>-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&lt;Computer Engineering&gt;</a:t>
            </a:r>
          </a:p>
          <a:p>
            <a:pPr algn="dist"/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2018037006 </a:t>
            </a:r>
            <a:r>
              <a:rPr lang="ko-KR" altLang="en-US" sz="1600" b="1" dirty="0">
                <a:solidFill>
                  <a:schemeClr val="bg1"/>
                </a:solidFill>
              </a:rPr>
              <a:t>오지현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2018037007 </a:t>
            </a:r>
            <a:r>
              <a:rPr lang="ko-KR" altLang="en-US" sz="1600" b="1" dirty="0" err="1">
                <a:solidFill>
                  <a:schemeClr val="bg1"/>
                </a:solidFill>
              </a:rPr>
              <a:t>김효희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2018037015 </a:t>
            </a:r>
            <a:r>
              <a:rPr lang="ko-KR" altLang="en-US" sz="1600" b="1" dirty="0">
                <a:solidFill>
                  <a:schemeClr val="bg1"/>
                </a:solidFill>
              </a:rPr>
              <a:t>김은진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2018037019 </a:t>
            </a:r>
            <a:r>
              <a:rPr lang="ko-KR" altLang="en-US" sz="1600" b="1" dirty="0">
                <a:solidFill>
                  <a:schemeClr val="bg1"/>
                </a:solidFill>
              </a:rPr>
              <a:t>김소현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>
                <a:latin typeface="+mj-ea"/>
                <a:ea typeface="+mj-ea"/>
              </a:rPr>
              <a:t>applied mathematics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822" y="48656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3080" y="271681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3.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초성게임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D286C-B9C2-4305-A5A4-4BF27A4F76A1}"/>
              </a:ext>
            </a:extLst>
          </p:cNvPr>
          <p:cNvSpPr txBox="1"/>
          <p:nvPr/>
        </p:nvSpPr>
        <p:spPr>
          <a:xfrm>
            <a:off x="1151620" y="937510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”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6709C-DFC9-4A5E-B2C3-12FC5E87FB2A}"/>
              </a:ext>
            </a:extLst>
          </p:cNvPr>
          <p:cNvSpPr txBox="1"/>
          <p:nvPr/>
        </p:nvSpPr>
        <p:spPr>
          <a:xfrm>
            <a:off x="2375756" y="112281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초성게임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E813551-3161-4989-9A4D-75B801994E1F}"/>
              </a:ext>
            </a:extLst>
          </p:cNvPr>
          <p:cNvSpPr txBox="1">
            <a:spLocks/>
          </p:cNvSpPr>
          <p:nvPr/>
        </p:nvSpPr>
        <p:spPr>
          <a:xfrm>
            <a:off x="212822" y="1715054"/>
            <a:ext cx="4177680" cy="62672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난이도 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71368C-E229-4482-887A-C44B6622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4509120"/>
            <a:ext cx="2720293" cy="1954107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021B25E-C031-4181-BDE4-0F3615831B4F}"/>
              </a:ext>
            </a:extLst>
          </p:cNvPr>
          <p:cNvSpPr txBox="1">
            <a:spLocks/>
          </p:cNvSpPr>
          <p:nvPr/>
        </p:nvSpPr>
        <p:spPr>
          <a:xfrm>
            <a:off x="868036" y="2429036"/>
            <a:ext cx="3550112" cy="32603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각 문제들은 랜덤으로 나오는 두 글자 초성이 나온다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제한시간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분 동안 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개단어를 완성한다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제한 시간 내에 풀지 못하면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다시하기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메뉴버튼이 나온다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BB567E-6C24-43B7-90A4-DE81ECF9E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181" y="511135"/>
            <a:ext cx="1140520" cy="12233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647FF0D-63C6-4BA8-9793-1796E14FB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222" y="4435270"/>
            <a:ext cx="2605560" cy="2027957"/>
          </a:xfrm>
          <a:prstGeom prst="rect">
            <a:avLst/>
          </a:prstGeom>
        </p:spPr>
      </p:pic>
      <p:pic>
        <p:nvPicPr>
          <p:cNvPr id="22" name="그래픽 21" descr="스마트폰">
            <a:extLst>
              <a:ext uri="{FF2B5EF4-FFF2-40B4-BE49-F238E27FC236}">
                <a16:creationId xmlns:a16="http://schemas.microsoft.com/office/drawing/2014/main" id="{A74544D2-48B3-4042-90F7-5C34850FA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3928" y="2012431"/>
            <a:ext cx="3006334" cy="26415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172E82D-06D1-4EF5-8C16-B2E13AFC8E5E}"/>
              </a:ext>
            </a:extLst>
          </p:cNvPr>
          <p:cNvSpPr txBox="1"/>
          <p:nvPr/>
        </p:nvSpPr>
        <p:spPr>
          <a:xfrm>
            <a:off x="4920475" y="2665983"/>
            <a:ext cx="1172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맑은 고딕" panose="020B0503020000020004" pitchFamily="50" charset="-127"/>
                <a:cs typeface="+mn-cs"/>
              </a:rPr>
              <a:t>ㄱㄴ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uhaus 93" panose="04030905020B02020C02" pitchFamily="82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F61505A2-F8A9-4484-81BD-7D1ECEA45215}"/>
              </a:ext>
            </a:extLst>
          </p:cNvPr>
          <p:cNvSpPr/>
          <p:nvPr/>
        </p:nvSpPr>
        <p:spPr>
          <a:xfrm>
            <a:off x="6477403" y="2157363"/>
            <a:ext cx="1944216" cy="626721"/>
          </a:xfrm>
          <a:prstGeom prst="wedgeEllipseCallout">
            <a:avLst>
              <a:gd name="adj1" fmla="val -47322"/>
              <a:gd name="adj2" fmla="val 641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맑은 고딕" panose="020B0503020000020004" pitchFamily="50" charset="-127"/>
                <a:cs typeface="+mn-cs"/>
              </a:rPr>
              <a:t>기능</a:t>
            </a:r>
          </a:p>
        </p:txBody>
      </p: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7F3C2B5A-03B7-43C9-98B5-98299BCD3279}"/>
              </a:ext>
            </a:extLst>
          </p:cNvPr>
          <p:cNvSpPr/>
          <p:nvPr/>
        </p:nvSpPr>
        <p:spPr>
          <a:xfrm>
            <a:off x="6462797" y="2988274"/>
            <a:ext cx="1944216" cy="626721"/>
          </a:xfrm>
          <a:prstGeom prst="wedgeEllipseCallout">
            <a:avLst>
              <a:gd name="adj1" fmla="val -47322"/>
              <a:gd name="adj2" fmla="val 641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맑은 고딕" panose="020B0503020000020004" pitchFamily="50" charset="-127"/>
                <a:cs typeface="+mn-cs"/>
              </a:rPr>
              <a:t>국내</a:t>
            </a:r>
          </a:p>
        </p:txBody>
      </p:sp>
    </p:spTree>
    <p:extLst>
      <p:ext uri="{BB962C8B-B14F-4D97-AF65-F5344CB8AC3E}">
        <p14:creationId xmlns:p14="http://schemas.microsoft.com/office/powerpoint/2010/main" val="410504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822" y="48656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3080" y="271681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3.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초성게임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D286C-B9C2-4305-A5A4-4BF27A4F76A1}"/>
              </a:ext>
            </a:extLst>
          </p:cNvPr>
          <p:cNvSpPr txBox="1"/>
          <p:nvPr/>
        </p:nvSpPr>
        <p:spPr>
          <a:xfrm>
            <a:off x="1151620" y="937510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”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6709C-DFC9-4A5E-B2C3-12FC5E87FB2A}"/>
              </a:ext>
            </a:extLst>
          </p:cNvPr>
          <p:cNvSpPr txBox="1"/>
          <p:nvPr/>
        </p:nvSpPr>
        <p:spPr>
          <a:xfrm>
            <a:off x="2375756" y="112281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초성게임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E813551-3161-4989-9A4D-75B801994E1F}"/>
              </a:ext>
            </a:extLst>
          </p:cNvPr>
          <p:cNvSpPr txBox="1">
            <a:spLocks/>
          </p:cNvSpPr>
          <p:nvPr/>
        </p:nvSpPr>
        <p:spPr>
          <a:xfrm>
            <a:off x="244504" y="1904391"/>
            <a:ext cx="4177680" cy="62672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난이도 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71368C-E229-4482-887A-C44B6622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4509120"/>
            <a:ext cx="2720293" cy="1954107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021B25E-C031-4181-BDE4-0F3615831B4F}"/>
              </a:ext>
            </a:extLst>
          </p:cNvPr>
          <p:cNvSpPr txBox="1">
            <a:spLocks/>
          </p:cNvSpPr>
          <p:nvPr/>
        </p:nvSpPr>
        <p:spPr>
          <a:xfrm>
            <a:off x="842557" y="2604962"/>
            <a:ext cx="3550112" cy="32603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각 문제들은 랜덤으로 나오는 두 글자 초성이 나온다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제한시간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초 동안 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8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개단어를 완성한다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제한 시간 내에 풀지 못하면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다시하기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메뉴버튼이 나온다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BB567E-6C24-43B7-90A4-DE81ECF9E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181" y="511135"/>
            <a:ext cx="1140520" cy="12233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647FF0D-63C6-4BA8-9793-1796E14FB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222" y="4435270"/>
            <a:ext cx="2605560" cy="2027957"/>
          </a:xfrm>
          <a:prstGeom prst="rect">
            <a:avLst/>
          </a:prstGeom>
        </p:spPr>
      </p:pic>
      <p:pic>
        <p:nvPicPr>
          <p:cNvPr id="22" name="그래픽 21" descr="스마트폰">
            <a:extLst>
              <a:ext uri="{FF2B5EF4-FFF2-40B4-BE49-F238E27FC236}">
                <a16:creationId xmlns:a16="http://schemas.microsoft.com/office/drawing/2014/main" id="{A74544D2-48B3-4042-90F7-5C34850FA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3928" y="2012431"/>
            <a:ext cx="3006334" cy="26415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172E82D-06D1-4EF5-8C16-B2E13AFC8E5E}"/>
              </a:ext>
            </a:extLst>
          </p:cNvPr>
          <p:cNvSpPr txBox="1"/>
          <p:nvPr/>
        </p:nvSpPr>
        <p:spPr>
          <a:xfrm>
            <a:off x="4920475" y="2665983"/>
            <a:ext cx="1172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맑은 고딕" panose="020B0503020000020004" pitchFamily="50" charset="-127"/>
                <a:cs typeface="+mn-cs"/>
              </a:rPr>
              <a:t>ㄱㄴ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uhaus 93" panose="04030905020B02020C02" pitchFamily="82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F61505A2-F8A9-4484-81BD-7D1ECEA45215}"/>
              </a:ext>
            </a:extLst>
          </p:cNvPr>
          <p:cNvSpPr/>
          <p:nvPr/>
        </p:nvSpPr>
        <p:spPr>
          <a:xfrm>
            <a:off x="6477403" y="2157363"/>
            <a:ext cx="1944216" cy="626721"/>
          </a:xfrm>
          <a:prstGeom prst="wedgeEllipseCallout">
            <a:avLst>
              <a:gd name="adj1" fmla="val -47322"/>
              <a:gd name="adj2" fmla="val 641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맑은 고딕" panose="020B0503020000020004" pitchFamily="50" charset="-127"/>
                <a:cs typeface="+mn-cs"/>
              </a:rPr>
              <a:t>기능</a:t>
            </a:r>
          </a:p>
        </p:txBody>
      </p: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7F3C2B5A-03B7-43C9-98B5-98299BCD3279}"/>
              </a:ext>
            </a:extLst>
          </p:cNvPr>
          <p:cNvSpPr/>
          <p:nvPr/>
        </p:nvSpPr>
        <p:spPr>
          <a:xfrm>
            <a:off x="6462797" y="2988274"/>
            <a:ext cx="1944216" cy="626721"/>
          </a:xfrm>
          <a:prstGeom prst="wedgeEllipseCallout">
            <a:avLst>
              <a:gd name="adj1" fmla="val -47322"/>
              <a:gd name="adj2" fmla="val 641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맑은 고딕" panose="020B0503020000020004" pitchFamily="50" charset="-127"/>
                <a:cs typeface="+mn-cs"/>
              </a:rPr>
              <a:t>국내</a:t>
            </a:r>
          </a:p>
        </p:txBody>
      </p:sp>
    </p:spTree>
    <p:extLst>
      <p:ext uri="{BB962C8B-B14F-4D97-AF65-F5344CB8AC3E}">
        <p14:creationId xmlns:p14="http://schemas.microsoft.com/office/powerpoint/2010/main" val="28065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55693-36DE-4AB1-857B-E9272724FA81}"/>
              </a:ext>
            </a:extLst>
          </p:cNvPr>
          <p:cNvSpPr txBox="1"/>
          <p:nvPr/>
        </p:nvSpPr>
        <p:spPr>
          <a:xfrm>
            <a:off x="6150072" y="5169678"/>
            <a:ext cx="2736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ko-KR" sz="1600" b="1" dirty="0">
              <a:solidFill>
                <a:schemeClr val="tx2">
                  <a:lumMod val="75000"/>
                </a:schemeClr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2018037006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오지현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2018037007 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</a:rPr>
              <a:t>김효희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2018037015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김은진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2018037019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김소현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D0896B-8176-45E8-953A-93149C9D5C1B}"/>
              </a:ext>
            </a:extLst>
          </p:cNvPr>
          <p:cNvSpPr/>
          <p:nvPr/>
        </p:nvSpPr>
        <p:spPr>
          <a:xfrm>
            <a:off x="6156175" y="3240768"/>
            <a:ext cx="1728193" cy="23839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F375D3-5663-4ADB-A5EE-B250595DB2CA}"/>
              </a:ext>
            </a:extLst>
          </p:cNvPr>
          <p:cNvSpPr/>
          <p:nvPr/>
        </p:nvSpPr>
        <p:spPr>
          <a:xfrm>
            <a:off x="1138546" y="3202778"/>
            <a:ext cx="1728193" cy="23839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7E3B6B-1DB1-4236-8728-80F728E6CBF0}"/>
              </a:ext>
            </a:extLst>
          </p:cNvPr>
          <p:cNvSpPr/>
          <p:nvPr/>
        </p:nvSpPr>
        <p:spPr>
          <a:xfrm>
            <a:off x="3568900" y="3240767"/>
            <a:ext cx="1728193" cy="23839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5891" y="1232798"/>
            <a:ext cx="8748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01       02        03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333950" y="2348880"/>
            <a:ext cx="1337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3734226" y="2348880"/>
            <a:ext cx="1341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6390201" y="2348880"/>
            <a:ext cx="12601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1298" y="2514819"/>
            <a:ext cx="218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기억력게임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03187" y="3573016"/>
            <a:ext cx="13681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atin typeface="1HoonRoman Regular" panose="02000000000000000000" pitchFamily="2" charset="0"/>
              </a:rPr>
              <a:t>1. </a:t>
            </a:r>
            <a:r>
              <a:rPr lang="ko-KR" altLang="en-US" sz="2000" spc="-150" dirty="0">
                <a:latin typeface="1HoonRoman Regular" panose="02000000000000000000" pitchFamily="2" charset="0"/>
              </a:rPr>
              <a:t>난이도 하</a:t>
            </a:r>
          </a:p>
          <a:p>
            <a:endParaRPr lang="en-US" altLang="ko-KR" sz="2000" spc="-150" dirty="0">
              <a:latin typeface="1HoonRoman Regular" panose="02000000000000000000" pitchFamily="2" charset="0"/>
            </a:endParaRPr>
          </a:p>
          <a:p>
            <a:r>
              <a:rPr lang="en-US" altLang="ko-KR" sz="2000" spc="-150" dirty="0">
                <a:latin typeface="1HoonRoman Regular" panose="02000000000000000000" pitchFamily="2" charset="0"/>
              </a:rPr>
              <a:t>2.</a:t>
            </a:r>
            <a:r>
              <a:rPr lang="ko-KR" altLang="en-US" sz="2000" spc="-150" dirty="0">
                <a:latin typeface="1HoonRoman Regular" panose="02000000000000000000" pitchFamily="2" charset="0"/>
              </a:rPr>
              <a:t> 난이도 중</a:t>
            </a:r>
            <a:endParaRPr lang="en-US" altLang="ko-KR" sz="2000" spc="-150" dirty="0">
              <a:latin typeface="1HoonRoman Regular" panose="02000000000000000000" pitchFamily="2" charset="0"/>
            </a:endParaRPr>
          </a:p>
          <a:p>
            <a:endParaRPr lang="en-US" altLang="ko-KR" sz="2000" spc="-150" dirty="0">
              <a:latin typeface="1HoonRoman Regular" panose="02000000000000000000" pitchFamily="2" charset="0"/>
            </a:endParaRPr>
          </a:p>
          <a:p>
            <a:r>
              <a:rPr lang="en-US" altLang="ko-KR" sz="2000" spc="-150" dirty="0">
                <a:latin typeface="1HoonRoman Regular" panose="02000000000000000000" pitchFamily="2" charset="0"/>
              </a:rPr>
              <a:t>3. </a:t>
            </a:r>
            <a:r>
              <a:rPr lang="ko-KR" altLang="en-US" sz="2000" spc="-150" dirty="0">
                <a:latin typeface="1HoonRoman Regular" panose="02000000000000000000" pitchFamily="2" charset="0"/>
              </a:rPr>
              <a:t>난이도 상</a:t>
            </a:r>
            <a:endParaRPr lang="en-US" altLang="ko-KR" sz="2000" spc="-150" dirty="0">
              <a:latin typeface="1HoonRoman Regular" panose="02000000000000000000" pitchFamily="2" charset="0"/>
            </a:endParaRPr>
          </a:p>
          <a:p>
            <a:pPr>
              <a:buFontTx/>
              <a:buChar char="-"/>
            </a:pPr>
            <a:endParaRPr lang="en-US" altLang="ko-KR" sz="2000" spc="-150" dirty="0">
              <a:latin typeface="1HoonRoman Regular" panose="02000000000000000000" pitchFamily="2" charset="0"/>
            </a:endParaRPr>
          </a:p>
          <a:p>
            <a:endParaRPr lang="ko-KR" altLang="en-US" sz="2000" spc="-150" dirty="0">
              <a:latin typeface="1HoonRoman Regular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71900" y="254163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연산게임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92180" y="250856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언어게임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35764-598B-43BC-822B-17FBB1424420}"/>
              </a:ext>
            </a:extLst>
          </p:cNvPr>
          <p:cNvSpPr txBox="1"/>
          <p:nvPr/>
        </p:nvSpPr>
        <p:spPr>
          <a:xfrm>
            <a:off x="3707904" y="3608064"/>
            <a:ext cx="13681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atin typeface="1HoonRoman Regular" panose="02000000000000000000" pitchFamily="2" charset="0"/>
              </a:rPr>
              <a:t>1. </a:t>
            </a:r>
            <a:r>
              <a:rPr lang="ko-KR" altLang="en-US" sz="2000" spc="-150" dirty="0">
                <a:latin typeface="1HoonRoman Regular" panose="02000000000000000000" pitchFamily="2" charset="0"/>
              </a:rPr>
              <a:t>난이도 하</a:t>
            </a:r>
          </a:p>
          <a:p>
            <a:endParaRPr lang="en-US" altLang="ko-KR" sz="2000" spc="-150" dirty="0">
              <a:latin typeface="1HoonRoman Regular" panose="02000000000000000000" pitchFamily="2" charset="0"/>
            </a:endParaRPr>
          </a:p>
          <a:p>
            <a:r>
              <a:rPr lang="en-US" altLang="ko-KR" sz="2000" spc="-150" dirty="0">
                <a:latin typeface="1HoonRoman Regular" panose="02000000000000000000" pitchFamily="2" charset="0"/>
              </a:rPr>
              <a:t>2.</a:t>
            </a:r>
            <a:r>
              <a:rPr lang="ko-KR" altLang="en-US" sz="2000" spc="-150" dirty="0">
                <a:latin typeface="1HoonRoman Regular" panose="02000000000000000000" pitchFamily="2" charset="0"/>
              </a:rPr>
              <a:t> 난이도 중</a:t>
            </a:r>
            <a:endParaRPr lang="en-US" altLang="ko-KR" sz="2000" spc="-150" dirty="0">
              <a:latin typeface="1HoonRoman Regular" panose="02000000000000000000" pitchFamily="2" charset="0"/>
            </a:endParaRPr>
          </a:p>
          <a:p>
            <a:endParaRPr lang="en-US" altLang="ko-KR" sz="2000" spc="-150" dirty="0">
              <a:latin typeface="1HoonRoman Regular" panose="02000000000000000000" pitchFamily="2" charset="0"/>
            </a:endParaRPr>
          </a:p>
          <a:p>
            <a:r>
              <a:rPr lang="en-US" altLang="ko-KR" sz="2000" spc="-150" dirty="0">
                <a:latin typeface="1HoonRoman Regular" panose="02000000000000000000" pitchFamily="2" charset="0"/>
              </a:rPr>
              <a:t>3. </a:t>
            </a:r>
            <a:r>
              <a:rPr lang="ko-KR" altLang="en-US" sz="2000" spc="-150" dirty="0">
                <a:latin typeface="1HoonRoman Regular" panose="02000000000000000000" pitchFamily="2" charset="0"/>
              </a:rPr>
              <a:t>난이도 상</a:t>
            </a:r>
            <a:endParaRPr lang="en-US" altLang="ko-KR" sz="2000" spc="-150" dirty="0">
              <a:latin typeface="1HoonRoman Regular" panose="02000000000000000000" pitchFamily="2" charset="0"/>
            </a:endParaRPr>
          </a:p>
          <a:p>
            <a:pPr>
              <a:buFontTx/>
              <a:buChar char="-"/>
            </a:pPr>
            <a:endParaRPr lang="en-US" altLang="ko-KR" sz="2000" spc="-150" dirty="0">
              <a:latin typeface="1HoonRoman Regular" panose="02000000000000000000" pitchFamily="2" charset="0"/>
            </a:endParaRPr>
          </a:p>
          <a:p>
            <a:endParaRPr lang="ko-KR" altLang="en-US" sz="2000" spc="-150" dirty="0">
              <a:latin typeface="1HoonRoman Regular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8E05FA-C82F-4B7F-BA8B-F1D5CBF2482A}"/>
              </a:ext>
            </a:extLst>
          </p:cNvPr>
          <p:cNvSpPr txBox="1"/>
          <p:nvPr/>
        </p:nvSpPr>
        <p:spPr>
          <a:xfrm>
            <a:off x="6336195" y="3623405"/>
            <a:ext cx="13681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atin typeface="1HoonRoman Regular" panose="02000000000000000000" pitchFamily="2" charset="0"/>
              </a:rPr>
              <a:t>1. </a:t>
            </a:r>
            <a:r>
              <a:rPr lang="ko-KR" altLang="en-US" sz="2000" spc="-150" dirty="0">
                <a:latin typeface="1HoonRoman Regular" panose="02000000000000000000" pitchFamily="2" charset="0"/>
              </a:rPr>
              <a:t>난이도 하</a:t>
            </a:r>
          </a:p>
          <a:p>
            <a:endParaRPr lang="en-US" altLang="ko-KR" sz="2000" spc="-150" dirty="0">
              <a:latin typeface="1HoonRoman Regular" panose="02000000000000000000" pitchFamily="2" charset="0"/>
            </a:endParaRPr>
          </a:p>
          <a:p>
            <a:r>
              <a:rPr lang="en-US" altLang="ko-KR" sz="2000" spc="-150" dirty="0">
                <a:latin typeface="1HoonRoman Regular" panose="02000000000000000000" pitchFamily="2" charset="0"/>
              </a:rPr>
              <a:t>2.</a:t>
            </a:r>
            <a:r>
              <a:rPr lang="ko-KR" altLang="en-US" sz="2000" spc="-150" dirty="0">
                <a:latin typeface="1HoonRoman Regular" panose="02000000000000000000" pitchFamily="2" charset="0"/>
              </a:rPr>
              <a:t> 난이도 중</a:t>
            </a:r>
            <a:endParaRPr lang="en-US" altLang="ko-KR" sz="2000" spc="-150" dirty="0">
              <a:latin typeface="1HoonRoman Regular" panose="02000000000000000000" pitchFamily="2" charset="0"/>
            </a:endParaRPr>
          </a:p>
          <a:p>
            <a:endParaRPr lang="en-US" altLang="ko-KR" sz="2000" spc="-150" dirty="0">
              <a:latin typeface="1HoonRoman Regular" panose="02000000000000000000" pitchFamily="2" charset="0"/>
            </a:endParaRPr>
          </a:p>
          <a:p>
            <a:r>
              <a:rPr lang="en-US" altLang="ko-KR" sz="2000" spc="-150" dirty="0">
                <a:latin typeface="1HoonRoman Regular" panose="02000000000000000000" pitchFamily="2" charset="0"/>
              </a:rPr>
              <a:t>3. </a:t>
            </a:r>
            <a:r>
              <a:rPr lang="ko-KR" altLang="en-US" sz="2000" spc="-150" dirty="0">
                <a:latin typeface="1HoonRoman Regular" panose="02000000000000000000" pitchFamily="2" charset="0"/>
              </a:rPr>
              <a:t>난이도 상</a:t>
            </a:r>
            <a:endParaRPr lang="en-US" altLang="ko-KR" sz="2000" spc="-150" dirty="0">
              <a:latin typeface="1HoonRoman Regular" panose="02000000000000000000" pitchFamily="2" charset="0"/>
            </a:endParaRPr>
          </a:p>
          <a:p>
            <a:pPr>
              <a:buFontTx/>
              <a:buChar char="-"/>
            </a:pPr>
            <a:endParaRPr lang="en-US" altLang="ko-KR" sz="2000" spc="-150" dirty="0">
              <a:latin typeface="1HoonRoman Regular" panose="02000000000000000000" pitchFamily="2" charset="0"/>
            </a:endParaRPr>
          </a:p>
          <a:p>
            <a:endParaRPr lang="ko-KR" altLang="en-US" sz="2000" spc="-150" dirty="0">
              <a:latin typeface="1HoonRoman Regular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9729" y="271681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/>
              </a:rPr>
              <a:t>기억력게임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5756" y="1122811"/>
            <a:ext cx="4320480" cy="57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/>
                <a:cs typeface="+mn-cs"/>
              </a:rPr>
              <a:t>기억력 게임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1620" y="937510"/>
            <a:ext cx="6840760" cy="1003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</a:t>
            </a:r>
          </a:p>
        </p:txBody>
      </p:sp>
      <p:sp>
        <p:nvSpPr>
          <p:cNvPr id="10" name="제목 1"/>
          <p:cNvSpPr txBox="1"/>
          <p:nvPr/>
        </p:nvSpPr>
        <p:spPr>
          <a:xfrm>
            <a:off x="-168035" y="1912854"/>
            <a:ext cx="4177680" cy="62672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j-cs"/>
              </a:rPr>
              <a:t>1.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j-cs"/>
              </a:rPr>
              <a:t>난이도 하</a:t>
            </a:r>
          </a:p>
        </p:txBody>
      </p:sp>
      <p:sp>
        <p:nvSpPr>
          <p:cNvPr id="15" name="내용 개체 틀 2"/>
          <p:cNvSpPr txBox="1"/>
          <p:nvPr/>
        </p:nvSpPr>
        <p:spPr>
          <a:xfrm>
            <a:off x="694336" y="2496661"/>
            <a:ext cx="3877664" cy="32603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장의 카드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각 문제들은 랜덤으로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쌍의 그림이 나옴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제한시간인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분 동안 카드를 뒤집어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쌍의 같은 그림카드를 맞춘다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동시에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두장씩만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뒤집을 수 있음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7789" y="4260912"/>
            <a:ext cx="1140520" cy="1223351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1151620" y="1057163"/>
            <a:ext cx="6840760" cy="1003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“    </a:t>
            </a: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 </a:t>
            </a: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  ”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28870" t="30870" r="30180" b="14530"/>
          <a:stretch>
            <a:fillRect/>
          </a:stretch>
        </p:blipFill>
        <p:spPr>
          <a:xfrm>
            <a:off x="5057367" y="2149662"/>
            <a:ext cx="1248138" cy="9361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34380" t="31800" r="35690" b="16400"/>
          <a:stretch>
            <a:fillRect/>
          </a:stretch>
        </p:blipFill>
        <p:spPr>
          <a:xfrm>
            <a:off x="5814138" y="5011087"/>
            <a:ext cx="1368152" cy="13321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31890" t="38800" r="32680" b="17800"/>
          <a:stretch>
            <a:fillRect/>
          </a:stretch>
        </p:blipFill>
        <p:spPr>
          <a:xfrm>
            <a:off x="6480212" y="2416091"/>
            <a:ext cx="1944216" cy="13393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31890" t="33200" r="32680" b="17800"/>
          <a:stretch>
            <a:fillRect/>
          </a:stretch>
        </p:blipFill>
        <p:spPr>
          <a:xfrm>
            <a:off x="4955551" y="3522950"/>
            <a:ext cx="1800200" cy="1400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9728" y="271681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/>
              </a:rPr>
              <a:t>기억력게임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5756" y="1122811"/>
            <a:ext cx="4320480" cy="57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/>
                <a:cs typeface="+mn-cs"/>
              </a:rPr>
              <a:t>기억력 게임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1620" y="937510"/>
            <a:ext cx="6840760" cy="1003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</a:t>
            </a:r>
          </a:p>
        </p:txBody>
      </p:sp>
      <p:sp>
        <p:nvSpPr>
          <p:cNvPr id="10" name="제목 1"/>
          <p:cNvSpPr txBox="1"/>
          <p:nvPr/>
        </p:nvSpPr>
        <p:spPr>
          <a:xfrm>
            <a:off x="-168035" y="1912854"/>
            <a:ext cx="4177680" cy="62672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j-cs"/>
              </a:rPr>
              <a:t>1.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j-cs"/>
              </a:rPr>
              <a:t>난이도 중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7789" y="4260912"/>
            <a:ext cx="1140520" cy="1223351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1151620" y="1057163"/>
            <a:ext cx="6840760" cy="1003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“   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 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  ”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28870" t="30870" r="30180" b="14530"/>
          <a:stretch>
            <a:fillRect/>
          </a:stretch>
        </p:blipFill>
        <p:spPr>
          <a:xfrm>
            <a:off x="5057367" y="2149662"/>
            <a:ext cx="1248138" cy="9361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34380" t="31800" r="35690" b="16400"/>
          <a:stretch>
            <a:fillRect/>
          </a:stretch>
        </p:blipFill>
        <p:spPr>
          <a:xfrm>
            <a:off x="5814138" y="5011087"/>
            <a:ext cx="1368152" cy="13321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31890" t="38800" r="32680" b="17800"/>
          <a:stretch>
            <a:fillRect/>
          </a:stretch>
        </p:blipFill>
        <p:spPr>
          <a:xfrm>
            <a:off x="6480212" y="2416091"/>
            <a:ext cx="1944216" cy="13393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31890" t="33200" r="32680" b="17800"/>
          <a:stretch>
            <a:fillRect/>
          </a:stretch>
        </p:blipFill>
        <p:spPr>
          <a:xfrm>
            <a:off x="4955551" y="3522950"/>
            <a:ext cx="1800200" cy="1400155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2217133-3911-42DE-9852-024AA94D5C4E}"/>
              </a:ext>
            </a:extLst>
          </p:cNvPr>
          <p:cNvSpPr txBox="1"/>
          <p:nvPr/>
        </p:nvSpPr>
        <p:spPr>
          <a:xfrm>
            <a:off x="705033" y="2549236"/>
            <a:ext cx="3877664" cy="32603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Tx/>
              <a:buChar char="-"/>
              <a:defRPr/>
            </a:pPr>
            <a:r>
              <a:rPr lang="en-US" altLang="ko-KR" sz="1800" dirty="0">
                <a:latin typeface="HY헤드라인M"/>
                <a:ea typeface="HY헤드라인M"/>
              </a:rPr>
              <a:t>12</a:t>
            </a:r>
            <a:r>
              <a:rPr lang="ko-KR" altLang="en-US" sz="1800" dirty="0">
                <a:latin typeface="HY헤드라인M"/>
                <a:ea typeface="HY헤드라인M"/>
              </a:rPr>
              <a:t>장의 카드</a:t>
            </a:r>
          </a:p>
          <a:p>
            <a:pPr lvl="0">
              <a:buFontTx/>
              <a:buChar char="-"/>
              <a:defRPr/>
            </a:pPr>
            <a:endParaRPr lang="ko-KR" altLang="en-US" sz="1800" dirty="0">
              <a:latin typeface="HY헤드라인M"/>
              <a:ea typeface="HY헤드라인M"/>
            </a:endParaRPr>
          </a:p>
          <a:p>
            <a:pPr lvl="0">
              <a:buFontTx/>
              <a:buChar char="-"/>
              <a:defRPr/>
            </a:pPr>
            <a:r>
              <a:rPr lang="ko-KR" altLang="en-US" sz="1800" dirty="0">
                <a:latin typeface="HY헤드라인M"/>
                <a:ea typeface="HY헤드라인M"/>
              </a:rPr>
              <a:t>각 문제들은 랜덤으로 </a:t>
            </a:r>
            <a:r>
              <a:rPr lang="en-US" altLang="ko-KR" sz="1800" dirty="0">
                <a:latin typeface="HY헤드라인M"/>
                <a:ea typeface="HY헤드라인M"/>
              </a:rPr>
              <a:t>6</a:t>
            </a:r>
            <a:r>
              <a:rPr lang="ko-KR" altLang="en-US" sz="1800" dirty="0">
                <a:latin typeface="HY헤드라인M"/>
                <a:ea typeface="HY헤드라인M"/>
              </a:rPr>
              <a:t>쌍의 그림이 나옴</a:t>
            </a:r>
          </a:p>
          <a:p>
            <a:pPr lvl="0">
              <a:buFontTx/>
              <a:buChar char="-"/>
              <a:defRPr/>
            </a:pPr>
            <a:endParaRPr lang="en-US" altLang="ko-KR" sz="1800" dirty="0">
              <a:latin typeface="HY헤드라인M"/>
              <a:ea typeface="HY헤드라인M"/>
            </a:endParaRPr>
          </a:p>
          <a:p>
            <a:pPr lvl="0">
              <a:buFontTx/>
              <a:buChar char="-"/>
              <a:defRPr/>
            </a:pPr>
            <a:r>
              <a:rPr lang="ko-KR" altLang="en-US" sz="1800" dirty="0">
                <a:latin typeface="HY헤드라인M"/>
                <a:ea typeface="HY헤드라인M"/>
              </a:rPr>
              <a:t>제한시간인 </a:t>
            </a:r>
            <a:r>
              <a:rPr lang="en-US" altLang="ko-KR" sz="1800" dirty="0">
                <a:latin typeface="HY헤드라인M"/>
                <a:ea typeface="HY헤드라인M"/>
              </a:rPr>
              <a:t>6</a:t>
            </a:r>
            <a:r>
              <a:rPr lang="ko-KR" altLang="en-US" sz="1800" dirty="0">
                <a:latin typeface="HY헤드라인M"/>
                <a:ea typeface="HY헤드라인M"/>
              </a:rPr>
              <a:t>분 동안 카드를 뒤집어 </a:t>
            </a:r>
            <a:r>
              <a:rPr lang="en-US" altLang="ko-KR" sz="1800" dirty="0">
                <a:latin typeface="HY헤드라인M"/>
                <a:ea typeface="HY헤드라인M"/>
              </a:rPr>
              <a:t>6</a:t>
            </a:r>
            <a:r>
              <a:rPr lang="ko-KR" altLang="en-US" sz="1800" dirty="0">
                <a:latin typeface="HY헤드라인M"/>
                <a:ea typeface="HY헤드라인M"/>
              </a:rPr>
              <a:t>쌍의 같은 그림카드를 맞춘다</a:t>
            </a:r>
          </a:p>
          <a:p>
            <a:pPr marL="0" lvl="0" indent="0">
              <a:buFontTx/>
              <a:buNone/>
              <a:defRPr/>
            </a:pPr>
            <a:endParaRPr lang="ko-KR" altLang="en-US" sz="1800" dirty="0">
              <a:latin typeface="HY헤드라인M"/>
              <a:ea typeface="HY헤드라인M"/>
            </a:endParaRPr>
          </a:p>
          <a:p>
            <a:pPr lvl="0">
              <a:buFontTx/>
              <a:buChar char="-"/>
              <a:defRPr/>
            </a:pPr>
            <a:r>
              <a:rPr lang="ko-KR" altLang="en-US" sz="1800" dirty="0">
                <a:latin typeface="HY헤드라인M"/>
                <a:ea typeface="HY헤드라인M"/>
              </a:rPr>
              <a:t>동시에 </a:t>
            </a:r>
            <a:r>
              <a:rPr lang="ko-KR" altLang="en-US" sz="1800" dirty="0" err="1">
                <a:latin typeface="HY헤드라인M"/>
                <a:ea typeface="HY헤드라인M"/>
              </a:rPr>
              <a:t>두장씩만</a:t>
            </a:r>
            <a:r>
              <a:rPr lang="ko-KR" altLang="en-US" sz="1800" dirty="0">
                <a:latin typeface="HY헤드라인M"/>
                <a:ea typeface="HY헤드라인M"/>
              </a:rPr>
              <a:t> 뒤집을 수 있음</a:t>
            </a:r>
          </a:p>
          <a:p>
            <a:pPr lvl="0">
              <a:buFontTx/>
              <a:buChar char="-"/>
              <a:defRPr/>
            </a:pPr>
            <a:endParaRPr lang="en-US" altLang="ko-KR" sz="1800" dirty="0">
              <a:latin typeface="HY헤드라인M"/>
              <a:ea typeface="HY헤드라인M"/>
            </a:endParaRPr>
          </a:p>
          <a:p>
            <a:pPr lvl="0">
              <a:buFontTx/>
              <a:buChar char="-"/>
              <a:defRPr/>
            </a:pPr>
            <a:endParaRPr lang="ko-KR" altLang="en-US" sz="1800" dirty="0">
              <a:latin typeface="HY헤드라인M"/>
              <a:ea typeface="HY헤드라인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None/>
              <a:defRPr/>
            </a:pPr>
            <a:endParaRPr lang="ko-KR" altLang="en-US" sz="1800" dirty="0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9543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9729" y="271681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/>
              </a:rPr>
              <a:t>기억력게임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5756" y="1122811"/>
            <a:ext cx="4320480" cy="57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/>
                <a:cs typeface="+mn-cs"/>
              </a:rPr>
              <a:t>기억력 게임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1620" y="937510"/>
            <a:ext cx="6840760" cy="1003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</a:t>
            </a:r>
          </a:p>
        </p:txBody>
      </p:sp>
      <p:sp>
        <p:nvSpPr>
          <p:cNvPr id="10" name="제목 1"/>
          <p:cNvSpPr txBox="1"/>
          <p:nvPr/>
        </p:nvSpPr>
        <p:spPr>
          <a:xfrm>
            <a:off x="-168035" y="1912854"/>
            <a:ext cx="4177680" cy="62672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j-cs"/>
              </a:rPr>
              <a:t>1.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j-cs"/>
              </a:rPr>
              <a:t>난이도 상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7789" y="4260912"/>
            <a:ext cx="1140520" cy="1223351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1151620" y="1057163"/>
            <a:ext cx="6840760" cy="1003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“    </a:t>
            </a: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 </a:t>
            </a: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  ”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28870" t="30870" r="30180" b="14530"/>
          <a:stretch>
            <a:fillRect/>
          </a:stretch>
        </p:blipFill>
        <p:spPr>
          <a:xfrm>
            <a:off x="5057367" y="2149662"/>
            <a:ext cx="1248138" cy="9361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34380" t="31800" r="35690" b="16400"/>
          <a:stretch>
            <a:fillRect/>
          </a:stretch>
        </p:blipFill>
        <p:spPr>
          <a:xfrm>
            <a:off x="5814138" y="5011087"/>
            <a:ext cx="1368152" cy="13321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31890" t="38800" r="32680" b="17800"/>
          <a:stretch>
            <a:fillRect/>
          </a:stretch>
        </p:blipFill>
        <p:spPr>
          <a:xfrm>
            <a:off x="6480212" y="2416091"/>
            <a:ext cx="1944216" cy="13393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31890" t="33200" r="32680" b="17800"/>
          <a:stretch>
            <a:fillRect/>
          </a:stretch>
        </p:blipFill>
        <p:spPr>
          <a:xfrm>
            <a:off x="4955551" y="3522950"/>
            <a:ext cx="1800200" cy="1400155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33F5FB2-BF1A-48BC-9DD8-C25FCABF1BEE}"/>
              </a:ext>
            </a:extLst>
          </p:cNvPr>
          <p:cNvSpPr txBox="1"/>
          <p:nvPr/>
        </p:nvSpPr>
        <p:spPr>
          <a:xfrm>
            <a:off x="634063" y="2492897"/>
            <a:ext cx="3877664" cy="32603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Tx/>
              <a:buChar char="-"/>
              <a:defRPr/>
            </a:pPr>
            <a:r>
              <a:rPr lang="en-US" altLang="ko-KR" sz="1800" dirty="0">
                <a:latin typeface="HY헤드라인M"/>
                <a:ea typeface="HY헤드라인M"/>
              </a:rPr>
              <a:t>18</a:t>
            </a:r>
            <a:r>
              <a:rPr lang="ko-KR" altLang="en-US" sz="1800" dirty="0">
                <a:latin typeface="HY헤드라인M"/>
                <a:ea typeface="HY헤드라인M"/>
              </a:rPr>
              <a:t>장의 카드</a:t>
            </a:r>
          </a:p>
          <a:p>
            <a:pPr lvl="0">
              <a:buFontTx/>
              <a:buChar char="-"/>
              <a:defRPr/>
            </a:pPr>
            <a:endParaRPr lang="ko-KR" altLang="en-US" sz="1800" dirty="0">
              <a:latin typeface="HY헤드라인M"/>
              <a:ea typeface="HY헤드라인M"/>
            </a:endParaRPr>
          </a:p>
          <a:p>
            <a:pPr lvl="0">
              <a:buFontTx/>
              <a:buChar char="-"/>
              <a:defRPr/>
            </a:pPr>
            <a:r>
              <a:rPr lang="ko-KR" altLang="en-US" sz="1800" dirty="0">
                <a:latin typeface="HY헤드라인M"/>
                <a:ea typeface="HY헤드라인M"/>
              </a:rPr>
              <a:t>각 문제들은 랜덤으로 </a:t>
            </a:r>
            <a:r>
              <a:rPr lang="en-US" altLang="ko-KR" sz="1800" dirty="0">
                <a:latin typeface="HY헤드라인M"/>
                <a:ea typeface="HY헤드라인M"/>
              </a:rPr>
              <a:t>9</a:t>
            </a:r>
            <a:r>
              <a:rPr lang="ko-KR" altLang="en-US" sz="1800" dirty="0">
                <a:latin typeface="HY헤드라인M"/>
                <a:ea typeface="HY헤드라인M"/>
              </a:rPr>
              <a:t>쌍의 그림이 나옴</a:t>
            </a:r>
          </a:p>
          <a:p>
            <a:pPr lvl="0">
              <a:buFontTx/>
              <a:buChar char="-"/>
              <a:defRPr/>
            </a:pPr>
            <a:endParaRPr lang="en-US" altLang="ko-KR" sz="1800" dirty="0">
              <a:latin typeface="HY헤드라인M"/>
              <a:ea typeface="HY헤드라인M"/>
            </a:endParaRPr>
          </a:p>
          <a:p>
            <a:pPr lvl="0">
              <a:buFontTx/>
              <a:buChar char="-"/>
              <a:defRPr/>
            </a:pPr>
            <a:r>
              <a:rPr lang="ko-KR" altLang="en-US" sz="1800" dirty="0">
                <a:latin typeface="HY헤드라인M"/>
                <a:ea typeface="HY헤드라인M"/>
              </a:rPr>
              <a:t>제한시간인 </a:t>
            </a:r>
            <a:r>
              <a:rPr lang="en-US" altLang="ko-KR" sz="1800" dirty="0">
                <a:latin typeface="HY헤드라인M"/>
                <a:ea typeface="HY헤드라인M"/>
              </a:rPr>
              <a:t>7</a:t>
            </a:r>
            <a:r>
              <a:rPr lang="ko-KR" altLang="en-US" sz="1800" dirty="0">
                <a:latin typeface="HY헤드라인M"/>
                <a:ea typeface="HY헤드라인M"/>
              </a:rPr>
              <a:t>분 동안 카드를 뒤집어 </a:t>
            </a:r>
            <a:r>
              <a:rPr lang="en-US" altLang="ko-KR" sz="1800" dirty="0">
                <a:latin typeface="HY헤드라인M"/>
                <a:ea typeface="HY헤드라인M"/>
              </a:rPr>
              <a:t>9</a:t>
            </a:r>
            <a:r>
              <a:rPr lang="ko-KR" altLang="en-US" sz="1800" dirty="0">
                <a:latin typeface="HY헤드라인M"/>
                <a:ea typeface="HY헤드라인M"/>
              </a:rPr>
              <a:t>쌍의 같은 그림카드를 맞춘다</a:t>
            </a:r>
          </a:p>
          <a:p>
            <a:pPr marL="0" lvl="0" indent="0">
              <a:buFontTx/>
              <a:buNone/>
              <a:defRPr/>
            </a:pPr>
            <a:endParaRPr lang="ko-KR" altLang="en-US" sz="1800" dirty="0">
              <a:latin typeface="HY헤드라인M"/>
              <a:ea typeface="HY헤드라인M"/>
            </a:endParaRPr>
          </a:p>
          <a:p>
            <a:pPr lvl="0">
              <a:buFontTx/>
              <a:buChar char="-"/>
              <a:defRPr/>
            </a:pPr>
            <a:r>
              <a:rPr lang="ko-KR" altLang="en-US" sz="1800" dirty="0">
                <a:latin typeface="HY헤드라인M"/>
                <a:ea typeface="HY헤드라인M"/>
              </a:rPr>
              <a:t>동시에 </a:t>
            </a:r>
            <a:r>
              <a:rPr lang="ko-KR" altLang="en-US" sz="1800" dirty="0" err="1">
                <a:latin typeface="HY헤드라인M"/>
                <a:ea typeface="HY헤드라인M"/>
              </a:rPr>
              <a:t>두장씩만</a:t>
            </a:r>
            <a:r>
              <a:rPr lang="ko-KR" altLang="en-US" sz="1800" dirty="0">
                <a:latin typeface="HY헤드라인M"/>
                <a:ea typeface="HY헤드라인M"/>
              </a:rPr>
              <a:t> 뒤집을 수 있음</a:t>
            </a:r>
          </a:p>
          <a:p>
            <a:pPr lvl="0">
              <a:buFontTx/>
              <a:buChar char="-"/>
              <a:defRPr/>
            </a:pPr>
            <a:endParaRPr lang="en-US" altLang="ko-KR" sz="1800" dirty="0">
              <a:latin typeface="HY헤드라인M"/>
              <a:ea typeface="HY헤드라인M"/>
            </a:endParaRPr>
          </a:p>
          <a:p>
            <a:pPr lvl="0">
              <a:buFontTx/>
              <a:buChar char="-"/>
              <a:defRPr/>
            </a:pPr>
            <a:endParaRPr lang="ko-KR" altLang="en-US" sz="1800" dirty="0">
              <a:latin typeface="HY헤드라인M"/>
              <a:ea typeface="HY헤드라인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None/>
              <a:defRPr/>
            </a:pPr>
            <a:endParaRPr lang="ko-KR" altLang="en-US" sz="1800" dirty="0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0403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7055" y="271681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/>
              </a:rPr>
              <a:t>2.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/>
              </a:rPr>
              <a:t>연산게임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5756" y="1122811"/>
            <a:ext cx="4320480" cy="57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/>
                <a:cs typeface="+mn-cs"/>
              </a:rPr>
              <a:t>연산게임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1620" y="937510"/>
            <a:ext cx="6840760" cy="1003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“       ” 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 txBox="1"/>
          <p:nvPr/>
        </p:nvSpPr>
        <p:spPr>
          <a:xfrm>
            <a:off x="103398" y="2009750"/>
            <a:ext cx="4177680" cy="62672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j-cs"/>
              </a:rPr>
              <a:t>1.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j-cs"/>
              </a:rPr>
              <a:t>난이도 하</a:t>
            </a:r>
          </a:p>
        </p:txBody>
      </p:sp>
      <p:sp>
        <p:nvSpPr>
          <p:cNvPr id="15" name="내용 개체 틀 2"/>
          <p:cNvSpPr txBox="1"/>
          <p:nvPr/>
        </p:nvSpPr>
        <p:spPr>
          <a:xfrm>
            <a:off x="963235" y="2650126"/>
            <a:ext cx="3550112" cy="32603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두 자릿수 덧셈과 뺄셈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제한시간인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분 동안 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개 문제를 해결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각 문제들은 랜덤으로 나오는 숫자들로 구성됨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한 문제를 틀릴 때 마다 시간이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초 씩 줄어들게 됨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6096" y="2448853"/>
            <a:ext cx="18383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0032" y="3170224"/>
            <a:ext cx="1638300" cy="609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01444" y="4996875"/>
            <a:ext cx="1581150" cy="514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76056" y="3689935"/>
            <a:ext cx="1009650" cy="1371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l="3530" t="-3780"/>
          <a:stretch>
            <a:fillRect/>
          </a:stretch>
        </p:blipFill>
        <p:spPr>
          <a:xfrm>
            <a:off x="6629282" y="4003905"/>
            <a:ext cx="1121085" cy="4349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715956" y="5254050"/>
            <a:ext cx="1140520" cy="1223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3080" y="271681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2.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연산게임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6709C-DFC9-4A5E-B2C3-12FC5E87FB2A}"/>
              </a:ext>
            </a:extLst>
          </p:cNvPr>
          <p:cNvSpPr txBox="1"/>
          <p:nvPr/>
        </p:nvSpPr>
        <p:spPr>
          <a:xfrm>
            <a:off x="2375756" y="112281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연산게임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D286C-B9C2-4305-A5A4-4BF27A4F76A1}"/>
              </a:ext>
            </a:extLst>
          </p:cNvPr>
          <p:cNvSpPr txBox="1"/>
          <p:nvPr/>
        </p:nvSpPr>
        <p:spPr>
          <a:xfrm>
            <a:off x="1151620" y="937510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”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E813551-3161-4989-9A4D-75B801994E1F}"/>
              </a:ext>
            </a:extLst>
          </p:cNvPr>
          <p:cNvSpPr txBox="1">
            <a:spLocks/>
          </p:cNvSpPr>
          <p:nvPr/>
        </p:nvSpPr>
        <p:spPr>
          <a:xfrm>
            <a:off x="-2720" y="2036515"/>
            <a:ext cx="4177680" cy="62672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난이도 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021B25E-C031-4181-BDE4-0F3615831B4F}"/>
              </a:ext>
            </a:extLst>
          </p:cNvPr>
          <p:cNvSpPr txBox="1">
            <a:spLocks/>
          </p:cNvSpPr>
          <p:nvPr/>
        </p:nvSpPr>
        <p:spPr>
          <a:xfrm>
            <a:off x="869719" y="2620190"/>
            <a:ext cx="3550112" cy="32603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세 자릿수 덧셈과 뺄셈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제한시간인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분 동안 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개 문제를 해결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각 문제들은 랜덤으로 나오는 숫자들로 구성됨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한 문제를 틀릴 때 마다 시간이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초 씩 줄어들게 됨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FC76B4-D41E-4E15-87E3-B014998D0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20" y="2521683"/>
            <a:ext cx="1214660" cy="8772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D942D5-814E-4C6C-9DE4-D24DB483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079" y="5079854"/>
            <a:ext cx="2189737" cy="8772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952848-228C-4055-86B8-BBFE28B13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573069"/>
            <a:ext cx="1724025" cy="381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513CDA-7846-47CF-85A0-81B7B68AB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010" y="3717237"/>
            <a:ext cx="710958" cy="7109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00247E-E803-4E09-9DB8-317893155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380" y="4211344"/>
            <a:ext cx="789963" cy="8121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134E44-0BC6-4AC0-A1AC-F0DA4ABC6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956" y="5301993"/>
            <a:ext cx="1140520" cy="1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7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5950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3080" y="271681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2.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연산게임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6709C-DFC9-4A5E-B2C3-12FC5E87FB2A}"/>
              </a:ext>
            </a:extLst>
          </p:cNvPr>
          <p:cNvSpPr txBox="1"/>
          <p:nvPr/>
        </p:nvSpPr>
        <p:spPr>
          <a:xfrm>
            <a:off x="2375756" y="112281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연산게임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D286C-B9C2-4305-A5A4-4BF27A4F76A1}"/>
              </a:ext>
            </a:extLst>
          </p:cNvPr>
          <p:cNvSpPr txBox="1"/>
          <p:nvPr/>
        </p:nvSpPr>
        <p:spPr>
          <a:xfrm>
            <a:off x="1151620" y="937510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”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E813551-3161-4989-9A4D-75B801994E1F}"/>
              </a:ext>
            </a:extLst>
          </p:cNvPr>
          <p:cNvSpPr txBox="1">
            <a:spLocks/>
          </p:cNvSpPr>
          <p:nvPr/>
        </p:nvSpPr>
        <p:spPr>
          <a:xfrm>
            <a:off x="-109736" y="1980631"/>
            <a:ext cx="4177680" cy="62672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난이도 상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021B25E-C031-4181-BDE4-0F3615831B4F}"/>
              </a:ext>
            </a:extLst>
          </p:cNvPr>
          <p:cNvSpPr txBox="1">
            <a:spLocks/>
          </p:cNvSpPr>
          <p:nvPr/>
        </p:nvSpPr>
        <p:spPr>
          <a:xfrm>
            <a:off x="759492" y="2559186"/>
            <a:ext cx="3550112" cy="32603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네 자릿수 덧셈과 뺄셈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제한시간인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초 동안 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개 문제를 해결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각 문제들은 랜덤으로 나오는 숫자들로 구성됨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한 문제를 틀릴 때 마다 시간이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초 씩 줄어들게 됨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C0FC6F-EE42-4A50-931A-E86A016B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32" y="2665983"/>
            <a:ext cx="873300" cy="6267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9D3C3D-3065-4268-8E59-14C2BB5FA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332" y="3639591"/>
            <a:ext cx="1257300" cy="30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B56B3F-9B8F-453C-8605-74454C3F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359" y="3976894"/>
            <a:ext cx="866775" cy="581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8BF5A-9635-43A7-9E16-8184CCBF3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523" y="4666931"/>
            <a:ext cx="1770422" cy="3971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76E01B-F474-45FE-8D09-3481532AF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823" y="3179976"/>
            <a:ext cx="1553952" cy="3350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143DF6-ED6B-4CE7-A6AB-6C7CD3ABB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9332" y="5226104"/>
            <a:ext cx="1396904" cy="3386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BB567E-6C24-43B7-90A4-DE81ECF9E6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7771" y="5268752"/>
            <a:ext cx="1140520" cy="122335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97D468-00DF-4CB5-B191-743FC228AF71}"/>
              </a:ext>
            </a:extLst>
          </p:cNvPr>
          <p:cNvSpPr/>
          <p:nvPr/>
        </p:nvSpPr>
        <p:spPr>
          <a:xfrm>
            <a:off x="7715090" y="3179976"/>
            <a:ext cx="601326" cy="335016"/>
          </a:xfrm>
          <a:prstGeom prst="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D403EF-68A6-4BB8-8581-F2979EC9B2C4}"/>
              </a:ext>
            </a:extLst>
          </p:cNvPr>
          <p:cNvSpPr/>
          <p:nvPr/>
        </p:nvSpPr>
        <p:spPr>
          <a:xfrm>
            <a:off x="6677734" y="5226105"/>
            <a:ext cx="486554" cy="291128"/>
          </a:xfrm>
          <a:prstGeom prst="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12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822" y="48656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3080" y="271681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초성게임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D286C-B9C2-4305-A5A4-4BF27A4F76A1}"/>
              </a:ext>
            </a:extLst>
          </p:cNvPr>
          <p:cNvSpPr txBox="1"/>
          <p:nvPr/>
        </p:nvSpPr>
        <p:spPr>
          <a:xfrm>
            <a:off x="1151620" y="937510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”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6709C-DFC9-4A5E-B2C3-12FC5E87FB2A}"/>
              </a:ext>
            </a:extLst>
          </p:cNvPr>
          <p:cNvSpPr txBox="1"/>
          <p:nvPr/>
        </p:nvSpPr>
        <p:spPr>
          <a:xfrm>
            <a:off x="2375756" y="112281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초성게임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E813551-3161-4989-9A4D-75B801994E1F}"/>
              </a:ext>
            </a:extLst>
          </p:cNvPr>
          <p:cNvSpPr txBox="1">
            <a:spLocks/>
          </p:cNvSpPr>
          <p:nvPr/>
        </p:nvSpPr>
        <p:spPr>
          <a:xfrm>
            <a:off x="260475" y="1896385"/>
            <a:ext cx="4177680" cy="62672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난이도 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71368C-E229-4482-887A-C44B6622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4509120"/>
            <a:ext cx="2720293" cy="1954107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021B25E-C031-4181-BDE4-0F3615831B4F}"/>
              </a:ext>
            </a:extLst>
          </p:cNvPr>
          <p:cNvSpPr txBox="1">
            <a:spLocks/>
          </p:cNvSpPr>
          <p:nvPr/>
        </p:nvSpPr>
        <p:spPr>
          <a:xfrm>
            <a:off x="737976" y="2582364"/>
            <a:ext cx="3550112" cy="32603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각 문제들은 랜덤으로 나오는 두 글자 초성이 나온다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제한시간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분 동안 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개단어를 완성한다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제한 시간 내에 풀지 못하면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다시하기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메뉴버튼이 나온다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BB567E-6C24-43B7-90A4-DE81ECF9E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181" y="511135"/>
            <a:ext cx="1140520" cy="12233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647FF0D-63C6-4BA8-9793-1796E14FB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222" y="4435270"/>
            <a:ext cx="2605560" cy="2027957"/>
          </a:xfrm>
          <a:prstGeom prst="rect">
            <a:avLst/>
          </a:prstGeom>
        </p:spPr>
      </p:pic>
      <p:pic>
        <p:nvPicPr>
          <p:cNvPr id="22" name="그래픽 21" descr="스마트폰">
            <a:extLst>
              <a:ext uri="{FF2B5EF4-FFF2-40B4-BE49-F238E27FC236}">
                <a16:creationId xmlns:a16="http://schemas.microsoft.com/office/drawing/2014/main" id="{A74544D2-48B3-4042-90F7-5C34850FA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3928" y="2012431"/>
            <a:ext cx="3006334" cy="26415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172E82D-06D1-4EF5-8C16-B2E13AFC8E5E}"/>
              </a:ext>
            </a:extLst>
          </p:cNvPr>
          <p:cNvSpPr txBox="1"/>
          <p:nvPr/>
        </p:nvSpPr>
        <p:spPr>
          <a:xfrm>
            <a:off x="4920475" y="2665983"/>
            <a:ext cx="1172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맑은 고딕" panose="020B0503020000020004" pitchFamily="50" charset="-127"/>
                <a:cs typeface="+mn-cs"/>
              </a:rPr>
              <a:t>ㄱㄴ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uhaus 93" panose="04030905020B02020C02" pitchFamily="82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F61505A2-F8A9-4484-81BD-7D1ECEA45215}"/>
              </a:ext>
            </a:extLst>
          </p:cNvPr>
          <p:cNvSpPr/>
          <p:nvPr/>
        </p:nvSpPr>
        <p:spPr>
          <a:xfrm>
            <a:off x="6477403" y="2157363"/>
            <a:ext cx="1944216" cy="626721"/>
          </a:xfrm>
          <a:prstGeom prst="wedgeEllipseCallout">
            <a:avLst>
              <a:gd name="adj1" fmla="val -47322"/>
              <a:gd name="adj2" fmla="val 641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맑은 고딕" panose="020B0503020000020004" pitchFamily="50" charset="-127"/>
                <a:cs typeface="+mn-cs"/>
              </a:rPr>
              <a:t>기능</a:t>
            </a:r>
          </a:p>
        </p:txBody>
      </p: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7F3C2B5A-03B7-43C9-98B5-98299BCD3279}"/>
              </a:ext>
            </a:extLst>
          </p:cNvPr>
          <p:cNvSpPr/>
          <p:nvPr/>
        </p:nvSpPr>
        <p:spPr>
          <a:xfrm>
            <a:off x="6462797" y="2988274"/>
            <a:ext cx="1944216" cy="626721"/>
          </a:xfrm>
          <a:prstGeom prst="wedgeEllipseCallout">
            <a:avLst>
              <a:gd name="adj1" fmla="val -47322"/>
              <a:gd name="adj2" fmla="val 641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맑은 고딕" panose="020B0503020000020004" pitchFamily="50" charset="-127"/>
                <a:cs typeface="+mn-cs"/>
              </a:rPr>
              <a:t>국내</a:t>
            </a:r>
          </a:p>
        </p:txBody>
      </p:sp>
    </p:spTree>
    <p:extLst>
      <p:ext uri="{BB962C8B-B14F-4D97-AF65-F5344CB8AC3E}">
        <p14:creationId xmlns:p14="http://schemas.microsoft.com/office/powerpoint/2010/main" val="1528938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356</Words>
  <Application>Microsoft Office PowerPoint</Application>
  <PresentationFormat>화면 슬라이드 쇼(4:3)</PresentationFormat>
  <Paragraphs>170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HY헤드라인M</vt:lpstr>
      <vt:lpstr>맑은 고딕</vt:lpstr>
      <vt:lpstr>1HoonRoman Regular</vt:lpstr>
      <vt:lpstr>Arial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EJ</dc:creator>
  <cp:lastModifiedBy>은진 김</cp:lastModifiedBy>
  <cp:revision>64</cp:revision>
  <dcterms:created xsi:type="dcterms:W3CDTF">2016-11-03T20:47:04Z</dcterms:created>
  <dcterms:modified xsi:type="dcterms:W3CDTF">2020-04-11T09:46:15Z</dcterms:modified>
  <cp:version>1000.0000.01</cp:version>
</cp:coreProperties>
</file>